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510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CB5CD8-943C-B154-BEDB-0069CD28E9C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25D043E-3E60-4ED3-F08B-8AE64EAEF85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90A9F1-7F8A-95B4-4911-12BF0B2B7F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D6F18-7797-4EF3-AC9D-0724F379EA76}" type="datetimeFigureOut">
              <a:rPr lang="en-GB" smtClean="0"/>
              <a:t>06/11/2024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3F411AC-E6A8-997E-F33E-BC893A28B3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9E01EC-ED1A-7E22-DC80-067B2BD959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070D4-B7DB-4EB9-AA76-D97EC8DE205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90255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49D860-44A7-310B-3307-62AE498E45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75B2B55-C8FB-E0C1-0CDD-75F511BB469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10B092C-8F76-45C3-0093-79030E5FEF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D6F18-7797-4EF3-AC9D-0724F379EA76}" type="datetimeFigureOut">
              <a:rPr lang="en-GB" smtClean="0"/>
              <a:t>06/11/2024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5AB94DF-2676-0258-9B6A-F798AB3BFD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9BBC32-2171-2C3E-1AC6-55A3747F6E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070D4-B7DB-4EB9-AA76-D97EC8DE205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64496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511DDC3-5AA4-84A5-702F-B31EB38ADFE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D932798-DF79-583E-C356-B035CEFE667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32966F5-DA45-4731-747D-7167E90CCE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D6F18-7797-4EF3-AC9D-0724F379EA76}" type="datetimeFigureOut">
              <a:rPr lang="en-GB" smtClean="0"/>
              <a:t>06/11/2024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DC22AB-C0C6-1CA4-ED64-D3E7EDB293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4F3A08-F42A-0EAF-FBF6-C0D92F272F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070D4-B7DB-4EB9-AA76-D97EC8DE205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914978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46BEE9-8186-D29F-B3CC-FF17BFDC0A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AE5A33-EFAA-747F-46CD-81EF42C078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A0A8DB-937A-3DDC-C47B-B0B60F35D8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D6F18-7797-4EF3-AC9D-0724F379EA76}" type="datetimeFigureOut">
              <a:rPr lang="en-GB" smtClean="0"/>
              <a:t>06/11/2024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F00FBFB-CFDE-D000-C4B6-892C04BF1C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3BA56C4-9D43-9B0F-6695-3F6A6261F0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070D4-B7DB-4EB9-AA76-D97EC8DE205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328295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A9DA45-2980-1315-E283-BD3A445D8D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231244C-8D6A-E5FB-A599-95A74AE997D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4CB89A1-62E6-2DD0-3D44-A3C29B1792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D6F18-7797-4EF3-AC9D-0724F379EA76}" type="datetimeFigureOut">
              <a:rPr lang="en-GB" smtClean="0"/>
              <a:t>06/11/2024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694B99-BE0A-90B5-D8CD-FA140CBD8B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7638C70-83DB-0159-CD4C-F3B2504BC3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070D4-B7DB-4EB9-AA76-D97EC8DE205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351817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E56B92-638D-8B67-371A-4A8F144640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B102B9-CF89-1064-C4C3-A0A61A467EB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9B971AB-16AC-EF38-E0C7-C13854ACD27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059D6C3-D235-E612-6300-F6C2E7FF0A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D6F18-7797-4EF3-AC9D-0724F379EA76}" type="datetimeFigureOut">
              <a:rPr lang="en-GB" smtClean="0"/>
              <a:t>06/11/2024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8F85B3B-8FC7-0CC8-2B29-AB0E53D68F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32B1B2-3A6E-8F16-CD14-5CCA478163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070D4-B7DB-4EB9-AA76-D97EC8DE205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878408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CB40C2-6C2B-10D6-8790-65C4A490CD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21A9531-0E19-1063-CEBB-0A1E267F717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18C2572-2E3F-66BE-D38D-DE8F59E9B4F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9DA94D5-A2E0-C40F-F54D-F592B8B28C6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ACBFB1E-D6A6-7E19-44CF-1ADFCDDFFF0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D3CA798-CC61-449A-EC7F-DF296C8689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D6F18-7797-4EF3-AC9D-0724F379EA76}" type="datetimeFigureOut">
              <a:rPr lang="en-GB" smtClean="0"/>
              <a:t>06/11/2024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3760C3F-D3DF-FEBC-B6A9-BF46650159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F4F8970-CC39-8DAA-F334-8637BA10CF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070D4-B7DB-4EB9-AA76-D97EC8DE205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00121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E39DE8-5760-FE97-17C3-EDD6AF71C3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8422E82-8141-B651-4ABB-E179FFF1CA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D6F18-7797-4EF3-AC9D-0724F379EA76}" type="datetimeFigureOut">
              <a:rPr lang="en-GB" smtClean="0"/>
              <a:t>06/11/2024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EC4AB61-AB85-06A7-9E9D-FE6FDFFDC5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DE0E20D-D4CB-765A-1BCB-41DF441335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070D4-B7DB-4EB9-AA76-D97EC8DE205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9622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193D76A-A73E-99CF-2E64-1D42C4B839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D6F18-7797-4EF3-AC9D-0724F379EA76}" type="datetimeFigureOut">
              <a:rPr lang="en-GB" smtClean="0"/>
              <a:t>06/11/2024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D193F39-A3A7-F04C-5694-65E19E475C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68896B4-65B4-14E8-A47A-4ABEE9A50E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070D4-B7DB-4EB9-AA76-D97EC8DE205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134829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084D56-5D8E-35C1-C54F-5B1F941A5D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D5A59B-8851-BA2A-1861-0E94C4F302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1570506-7000-C64A-840D-B25730579A8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5A31013-BB9F-9789-5026-BB1F252338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D6F18-7797-4EF3-AC9D-0724F379EA76}" type="datetimeFigureOut">
              <a:rPr lang="en-GB" smtClean="0"/>
              <a:t>06/11/2024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12D81FA-08FC-BF1A-6FB2-08E39FD28C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399A292-61DB-07A2-BA19-7FA6AB4530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070D4-B7DB-4EB9-AA76-D97EC8DE205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298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91AF6D-120E-0D06-702D-5FE885619D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8022B3D-9CE6-4220-2AB8-7220D25C181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6CC43E4-D6FA-5903-46EC-83218B454C2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1F48C47-03D9-6AC4-B989-DF40EB26AF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D6F18-7797-4EF3-AC9D-0724F379EA76}" type="datetimeFigureOut">
              <a:rPr lang="en-GB" smtClean="0"/>
              <a:t>06/11/2024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54DDC03-B30F-E3F2-F990-ECE01AE172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2F73254-CB42-512B-92DE-5420583942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070D4-B7DB-4EB9-AA76-D97EC8DE205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3407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6F7E70E-D0B8-9FA7-4C13-53C504765A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46EDB9F-0714-11A5-8F7B-A4743B23DD2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8044FD8-7D0C-41F0-006F-64CFB5D0E9D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3D6F18-7797-4EF3-AC9D-0724F379EA76}" type="datetimeFigureOut">
              <a:rPr lang="en-GB" smtClean="0"/>
              <a:t>06/11/2024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2B0381B-3D7F-DD82-3B69-CB90FD86D75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65701B-A88A-3D39-F98F-1E677B8747A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1070D4-B7DB-4EB9-AA76-D97EC8DE205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565195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261697-7373-F90E-DA62-5B75B44AA50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38149" y="1191139"/>
            <a:ext cx="11125200" cy="1573212"/>
          </a:xfrm>
        </p:spPr>
        <p:txBody>
          <a:bodyPr>
            <a:normAutofit fontScale="90000"/>
          </a:bodyPr>
          <a:lstStyle/>
          <a:p>
            <a:br>
              <a:rPr lang="en-GB" dirty="0"/>
            </a:br>
            <a:r>
              <a:rPr lang="en-GB" sz="2700" b="1" dirty="0">
                <a:solidFill>
                  <a:schemeClr val="accent2">
                    <a:lumMod val="75000"/>
                  </a:schemeClr>
                </a:solidFill>
              </a:rPr>
              <a:t>meet</a:t>
            </a:r>
            <a:r>
              <a:rPr lang="en-GB" sz="2700" b="1" dirty="0"/>
              <a:t> </a:t>
            </a:r>
            <a:r>
              <a:rPr lang="en-GB" sz="2700" b="1" dirty="0">
                <a:solidFill>
                  <a:schemeClr val="accent2">
                    <a:lumMod val="75000"/>
                  </a:schemeClr>
                </a:solidFill>
              </a:rPr>
              <a:t>once a month at </a:t>
            </a:r>
            <a:br>
              <a:rPr lang="en-GB" sz="4000" b="1" dirty="0"/>
            </a:br>
            <a:r>
              <a:rPr lang="en-GB" sz="4400" b="1" dirty="0">
                <a:solidFill>
                  <a:srgbClr val="00B0F0"/>
                </a:solidFill>
              </a:rPr>
              <a:t>Stonefield Surgery</a:t>
            </a:r>
            <a:br>
              <a:rPr lang="en-GB" sz="4400" b="1" dirty="0">
                <a:solidFill>
                  <a:srgbClr val="00B0F0"/>
                </a:solidFill>
              </a:rPr>
            </a:br>
            <a:r>
              <a:rPr lang="en-GB" sz="2700" b="1" dirty="0" err="1">
                <a:solidFill>
                  <a:srgbClr val="00B0F0"/>
                </a:solidFill>
              </a:rPr>
              <a:t>Milnrow</a:t>
            </a:r>
            <a:r>
              <a:rPr lang="en-GB" sz="2700" b="1" dirty="0">
                <a:solidFill>
                  <a:srgbClr val="00B0F0"/>
                </a:solidFill>
              </a:rPr>
              <a:t> &amp; </a:t>
            </a:r>
            <a:r>
              <a:rPr lang="en-GB" sz="2700" b="1" dirty="0" err="1">
                <a:solidFill>
                  <a:srgbClr val="00B0F0"/>
                </a:solidFill>
              </a:rPr>
              <a:t>Newhey</a:t>
            </a:r>
            <a:r>
              <a:rPr lang="en-GB" sz="2700" b="1" dirty="0">
                <a:solidFill>
                  <a:srgbClr val="00B0F0"/>
                </a:solidFill>
              </a:rPr>
              <a:t> Medical Centre, </a:t>
            </a:r>
            <a:r>
              <a:rPr lang="en-GB" sz="2700" b="1" dirty="0" err="1">
                <a:solidFill>
                  <a:srgbClr val="00B0F0"/>
                </a:solidFill>
              </a:rPr>
              <a:t>Newhey</a:t>
            </a:r>
            <a:r>
              <a:rPr lang="en-GB" sz="2700" b="1" dirty="0">
                <a:solidFill>
                  <a:srgbClr val="00B0F0"/>
                </a:solidFill>
              </a:rPr>
              <a:t> Road, Rochdale OL16 4JF</a:t>
            </a:r>
            <a:endParaRPr lang="en-GB" b="1" dirty="0">
              <a:solidFill>
                <a:srgbClr val="00B0F0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76FF08E-3250-D9C8-BC33-A3D493C91B45}"/>
              </a:ext>
            </a:extLst>
          </p:cNvPr>
          <p:cNvSpPr txBox="1"/>
          <p:nvPr/>
        </p:nvSpPr>
        <p:spPr>
          <a:xfrm>
            <a:off x="4506561" y="5235650"/>
            <a:ext cx="326661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>
                <a:solidFill>
                  <a:schemeClr val="accent6">
                    <a:lumMod val="75000"/>
                  </a:schemeClr>
                </a:solidFill>
                <a:latin typeface="Algerian" panose="04020705040A02060702" pitchFamily="82" charset="0"/>
              </a:rPr>
              <a:t>V</a:t>
            </a:r>
            <a:r>
              <a:rPr lang="en-GB" sz="2000" b="1" dirty="0">
                <a:solidFill>
                  <a:schemeClr val="accent6">
                    <a:lumMod val="75000"/>
                  </a:schemeClr>
                </a:solidFill>
              </a:rPr>
              <a:t>eterans </a:t>
            </a:r>
            <a:r>
              <a:rPr lang="en-GB" sz="2000" b="1" dirty="0">
                <a:solidFill>
                  <a:schemeClr val="accent6">
                    <a:lumMod val="75000"/>
                  </a:schemeClr>
                </a:solidFill>
                <a:latin typeface="Algerian" panose="04020705040A02060702" pitchFamily="82" charset="0"/>
              </a:rPr>
              <a:t>i</a:t>
            </a:r>
            <a:r>
              <a:rPr lang="en-GB" sz="2000" b="1" dirty="0">
                <a:solidFill>
                  <a:schemeClr val="accent6">
                    <a:lumMod val="75000"/>
                  </a:schemeClr>
                </a:solidFill>
              </a:rPr>
              <a:t>n </a:t>
            </a:r>
            <a:r>
              <a:rPr lang="en-GB" sz="2000" b="1" dirty="0">
                <a:solidFill>
                  <a:schemeClr val="accent6">
                    <a:lumMod val="75000"/>
                  </a:schemeClr>
                </a:solidFill>
                <a:latin typeface="Algerian" panose="04020705040A02060702" pitchFamily="82" charset="0"/>
              </a:rPr>
              <a:t>C</a:t>
            </a:r>
            <a:r>
              <a:rPr lang="en-GB" sz="2000" b="1" dirty="0">
                <a:solidFill>
                  <a:schemeClr val="accent6">
                    <a:lumMod val="75000"/>
                  </a:schemeClr>
                </a:solidFill>
              </a:rPr>
              <a:t>ommunities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56B4564-01BF-A69C-E658-CE56647A7D68}"/>
              </a:ext>
            </a:extLst>
          </p:cNvPr>
          <p:cNvSpPr txBox="1"/>
          <p:nvPr/>
        </p:nvSpPr>
        <p:spPr>
          <a:xfrm>
            <a:off x="269001" y="4032401"/>
            <a:ext cx="4074642" cy="267765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b="1" dirty="0">
                <a:solidFill>
                  <a:schemeClr val="accent6">
                    <a:lumMod val="75000"/>
                  </a:schemeClr>
                </a:solidFill>
              </a:rPr>
              <a:t>Wednesday 15</a:t>
            </a:r>
            <a:r>
              <a:rPr lang="en-GB" sz="2800" b="1" baseline="30000" dirty="0">
                <a:solidFill>
                  <a:schemeClr val="accent6">
                    <a:lumMod val="75000"/>
                  </a:schemeClr>
                </a:solidFill>
              </a:rPr>
              <a:t>th</a:t>
            </a:r>
            <a:r>
              <a:rPr lang="en-GB" sz="2800" b="1" dirty="0">
                <a:solidFill>
                  <a:schemeClr val="accent6">
                    <a:lumMod val="75000"/>
                  </a:schemeClr>
                </a:solidFill>
              </a:rPr>
              <a:t> January</a:t>
            </a:r>
          </a:p>
          <a:p>
            <a:r>
              <a:rPr lang="en-GB" sz="2800" b="1" dirty="0">
                <a:solidFill>
                  <a:schemeClr val="accent4">
                    <a:lumMod val="75000"/>
                  </a:schemeClr>
                </a:solidFill>
              </a:rPr>
              <a:t>Wednesday 19</a:t>
            </a:r>
            <a:r>
              <a:rPr lang="en-GB" sz="2800" b="1" baseline="30000" dirty="0">
                <a:solidFill>
                  <a:schemeClr val="accent4">
                    <a:lumMod val="75000"/>
                  </a:schemeClr>
                </a:solidFill>
              </a:rPr>
              <a:t>th</a:t>
            </a:r>
            <a:r>
              <a:rPr lang="en-GB" sz="2800" b="1" dirty="0">
                <a:solidFill>
                  <a:schemeClr val="accent4">
                    <a:lumMod val="75000"/>
                  </a:schemeClr>
                </a:solidFill>
              </a:rPr>
              <a:t> February </a:t>
            </a:r>
          </a:p>
          <a:p>
            <a:r>
              <a:rPr lang="en-GB" sz="2800" b="1" dirty="0">
                <a:solidFill>
                  <a:schemeClr val="accent6">
                    <a:lumMod val="75000"/>
                  </a:schemeClr>
                </a:solidFill>
              </a:rPr>
              <a:t>Wednesday 19</a:t>
            </a:r>
            <a:r>
              <a:rPr lang="en-GB" sz="2800" b="1" baseline="30000" dirty="0">
                <a:solidFill>
                  <a:schemeClr val="accent6">
                    <a:lumMod val="75000"/>
                  </a:schemeClr>
                </a:solidFill>
              </a:rPr>
              <a:t>th</a:t>
            </a:r>
            <a:r>
              <a:rPr lang="en-GB" sz="2800" b="1" dirty="0">
                <a:solidFill>
                  <a:schemeClr val="accent6">
                    <a:lumMod val="75000"/>
                  </a:schemeClr>
                </a:solidFill>
              </a:rPr>
              <a:t> March </a:t>
            </a:r>
          </a:p>
          <a:p>
            <a:r>
              <a:rPr lang="en-GB" sz="2800" b="1" dirty="0">
                <a:solidFill>
                  <a:schemeClr val="accent4">
                    <a:lumMod val="75000"/>
                  </a:schemeClr>
                </a:solidFill>
              </a:rPr>
              <a:t>Wednesday 16</a:t>
            </a:r>
            <a:r>
              <a:rPr lang="en-GB" sz="2800" b="1" baseline="30000" dirty="0">
                <a:solidFill>
                  <a:schemeClr val="accent4">
                    <a:lumMod val="75000"/>
                  </a:schemeClr>
                </a:solidFill>
              </a:rPr>
              <a:t>th</a:t>
            </a:r>
            <a:r>
              <a:rPr lang="en-GB" sz="2800" b="1" dirty="0">
                <a:solidFill>
                  <a:schemeClr val="accent4">
                    <a:lumMod val="75000"/>
                  </a:schemeClr>
                </a:solidFill>
              </a:rPr>
              <a:t> April </a:t>
            </a:r>
          </a:p>
          <a:p>
            <a:r>
              <a:rPr lang="en-GB" sz="2800" b="1" dirty="0">
                <a:solidFill>
                  <a:schemeClr val="accent6">
                    <a:lumMod val="75000"/>
                  </a:schemeClr>
                </a:solidFill>
              </a:rPr>
              <a:t>Wednesday 21</a:t>
            </a:r>
            <a:r>
              <a:rPr lang="en-GB" sz="2800" b="1" baseline="30000" dirty="0">
                <a:solidFill>
                  <a:schemeClr val="accent6">
                    <a:lumMod val="75000"/>
                  </a:schemeClr>
                </a:solidFill>
              </a:rPr>
              <a:t>st</a:t>
            </a:r>
            <a:r>
              <a:rPr lang="en-GB" sz="2800" b="1" dirty="0">
                <a:solidFill>
                  <a:schemeClr val="accent6">
                    <a:lumMod val="75000"/>
                  </a:schemeClr>
                </a:solidFill>
              </a:rPr>
              <a:t> May </a:t>
            </a:r>
          </a:p>
          <a:p>
            <a:r>
              <a:rPr lang="en-GB" sz="2800" b="1" dirty="0">
                <a:solidFill>
                  <a:schemeClr val="accent4">
                    <a:lumMod val="75000"/>
                  </a:schemeClr>
                </a:solidFill>
              </a:rPr>
              <a:t>Wednesday 18</a:t>
            </a:r>
            <a:r>
              <a:rPr lang="en-GB" sz="2800" b="1" baseline="30000" dirty="0">
                <a:solidFill>
                  <a:schemeClr val="accent4">
                    <a:lumMod val="75000"/>
                  </a:schemeClr>
                </a:solidFill>
              </a:rPr>
              <a:t>th</a:t>
            </a:r>
            <a:r>
              <a:rPr lang="en-GB" sz="2800" b="1" dirty="0">
                <a:solidFill>
                  <a:schemeClr val="accent4">
                    <a:lumMod val="75000"/>
                  </a:schemeClr>
                </a:solidFill>
              </a:rPr>
              <a:t> June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D3CADB1-A60B-7CB5-D4FF-A77451006D27}"/>
              </a:ext>
            </a:extLst>
          </p:cNvPr>
          <p:cNvSpPr txBox="1"/>
          <p:nvPr/>
        </p:nvSpPr>
        <p:spPr>
          <a:xfrm>
            <a:off x="7933797" y="4091346"/>
            <a:ext cx="4380302" cy="35394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b="1" dirty="0">
                <a:solidFill>
                  <a:schemeClr val="accent6">
                    <a:lumMod val="75000"/>
                  </a:schemeClr>
                </a:solidFill>
              </a:rPr>
              <a:t>Wednesday 16</a:t>
            </a:r>
            <a:r>
              <a:rPr lang="en-GB" sz="2800" b="1" baseline="30000" dirty="0">
                <a:solidFill>
                  <a:schemeClr val="accent6">
                    <a:lumMod val="75000"/>
                  </a:schemeClr>
                </a:solidFill>
              </a:rPr>
              <a:t>th</a:t>
            </a:r>
            <a:r>
              <a:rPr lang="en-GB" sz="2800" b="1" dirty="0">
                <a:solidFill>
                  <a:schemeClr val="accent6">
                    <a:lumMod val="75000"/>
                  </a:schemeClr>
                </a:solidFill>
              </a:rPr>
              <a:t> July </a:t>
            </a:r>
          </a:p>
          <a:p>
            <a:r>
              <a:rPr lang="en-GB" sz="2800" b="1" dirty="0">
                <a:solidFill>
                  <a:schemeClr val="accent4">
                    <a:lumMod val="75000"/>
                  </a:schemeClr>
                </a:solidFill>
              </a:rPr>
              <a:t>Wednesday 20</a:t>
            </a:r>
            <a:r>
              <a:rPr lang="en-GB" sz="2800" b="1" baseline="30000" dirty="0">
                <a:solidFill>
                  <a:schemeClr val="accent4">
                    <a:lumMod val="75000"/>
                  </a:schemeClr>
                </a:solidFill>
              </a:rPr>
              <a:t>th</a:t>
            </a:r>
            <a:r>
              <a:rPr lang="en-GB" sz="2800" b="1" dirty="0">
                <a:solidFill>
                  <a:schemeClr val="accent4">
                    <a:lumMod val="75000"/>
                  </a:schemeClr>
                </a:solidFill>
              </a:rPr>
              <a:t> August </a:t>
            </a:r>
          </a:p>
          <a:p>
            <a:r>
              <a:rPr lang="en-GB" sz="2800" b="1" dirty="0">
                <a:solidFill>
                  <a:schemeClr val="accent6">
                    <a:lumMod val="75000"/>
                  </a:schemeClr>
                </a:solidFill>
              </a:rPr>
              <a:t>Wednesday 17</a:t>
            </a:r>
            <a:r>
              <a:rPr lang="en-GB" sz="2800" b="1" baseline="30000" dirty="0">
                <a:solidFill>
                  <a:schemeClr val="accent6">
                    <a:lumMod val="75000"/>
                  </a:schemeClr>
                </a:solidFill>
              </a:rPr>
              <a:t>th</a:t>
            </a:r>
            <a:r>
              <a:rPr lang="en-GB" sz="2800" b="1" dirty="0">
                <a:solidFill>
                  <a:schemeClr val="accent6">
                    <a:lumMod val="75000"/>
                  </a:schemeClr>
                </a:solidFill>
              </a:rPr>
              <a:t> September </a:t>
            </a:r>
          </a:p>
          <a:p>
            <a:r>
              <a:rPr lang="en-GB" sz="2800" b="1" dirty="0">
                <a:solidFill>
                  <a:schemeClr val="accent4">
                    <a:lumMod val="75000"/>
                  </a:schemeClr>
                </a:solidFill>
              </a:rPr>
              <a:t>Wednesday 15</a:t>
            </a:r>
            <a:r>
              <a:rPr lang="en-GB" sz="2800" b="1" baseline="30000" dirty="0">
                <a:solidFill>
                  <a:schemeClr val="accent4">
                    <a:lumMod val="75000"/>
                  </a:schemeClr>
                </a:solidFill>
              </a:rPr>
              <a:t>th</a:t>
            </a:r>
            <a:r>
              <a:rPr lang="en-GB" sz="2800" b="1" dirty="0">
                <a:solidFill>
                  <a:schemeClr val="accent4">
                    <a:lumMod val="75000"/>
                  </a:schemeClr>
                </a:solidFill>
              </a:rPr>
              <a:t> October </a:t>
            </a:r>
          </a:p>
          <a:p>
            <a:r>
              <a:rPr lang="en-GB" sz="2800" b="1" dirty="0">
                <a:solidFill>
                  <a:schemeClr val="accent6">
                    <a:lumMod val="75000"/>
                  </a:schemeClr>
                </a:solidFill>
              </a:rPr>
              <a:t>Wednesday 19</a:t>
            </a:r>
            <a:r>
              <a:rPr lang="en-GB" sz="2800" b="1" baseline="30000" dirty="0">
                <a:solidFill>
                  <a:schemeClr val="accent6">
                    <a:lumMod val="75000"/>
                  </a:schemeClr>
                </a:solidFill>
              </a:rPr>
              <a:t>th</a:t>
            </a:r>
            <a:r>
              <a:rPr lang="en-GB" sz="2800" b="1" dirty="0">
                <a:solidFill>
                  <a:schemeClr val="accent6">
                    <a:lumMod val="75000"/>
                  </a:schemeClr>
                </a:solidFill>
              </a:rPr>
              <a:t> November </a:t>
            </a:r>
          </a:p>
          <a:p>
            <a:r>
              <a:rPr lang="en-GB" sz="2800" b="1" dirty="0">
                <a:solidFill>
                  <a:schemeClr val="accent4">
                    <a:lumMod val="75000"/>
                  </a:schemeClr>
                </a:solidFill>
              </a:rPr>
              <a:t>Wednesday 17</a:t>
            </a:r>
            <a:r>
              <a:rPr lang="en-GB" sz="2800" b="1" baseline="30000" dirty="0">
                <a:solidFill>
                  <a:schemeClr val="accent4">
                    <a:lumMod val="75000"/>
                  </a:schemeClr>
                </a:solidFill>
              </a:rPr>
              <a:t>th</a:t>
            </a:r>
            <a:r>
              <a:rPr lang="en-GB" sz="2800" b="1" dirty="0">
                <a:solidFill>
                  <a:schemeClr val="accent4">
                    <a:lumMod val="75000"/>
                  </a:schemeClr>
                </a:solidFill>
              </a:rPr>
              <a:t> December </a:t>
            </a:r>
          </a:p>
          <a:p>
            <a:endParaRPr lang="en-GB" sz="2800" dirty="0"/>
          </a:p>
          <a:p>
            <a:endParaRPr lang="en-GB" sz="2800" dirty="0"/>
          </a:p>
        </p:txBody>
      </p:sp>
      <p:pic>
        <p:nvPicPr>
          <p:cNvPr id="11" name="Picture 10" descr="A blue and black owl&#10;&#10;Description automatically generated with medium confidence">
            <a:extLst>
              <a:ext uri="{FF2B5EF4-FFF2-40B4-BE49-F238E27FC236}">
                <a16:creationId xmlns:a16="http://schemas.microsoft.com/office/drawing/2014/main" id="{9FF5A4A2-3A2C-D941-9FE1-9770B8FB5D6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33797" y="1789429"/>
            <a:ext cx="431425" cy="55985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E00BDBF3-EC2D-CAB5-8D65-9243273D1D23}"/>
              </a:ext>
            </a:extLst>
          </p:cNvPr>
          <p:cNvSpPr txBox="1"/>
          <p:nvPr/>
        </p:nvSpPr>
        <p:spPr>
          <a:xfrm>
            <a:off x="2022138" y="3135870"/>
            <a:ext cx="8147724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2800" b="1" dirty="0">
                <a:solidFill>
                  <a:schemeClr val="accent6">
                    <a:lumMod val="75000"/>
                  </a:schemeClr>
                </a:solidFill>
              </a:rPr>
              <a:t>10am – 12 Noon </a:t>
            </a:r>
          </a:p>
          <a:p>
            <a:pPr algn="ctr"/>
            <a:r>
              <a:rPr lang="en-GB" sz="2800" b="1" dirty="0">
                <a:solidFill>
                  <a:schemeClr val="accent4">
                    <a:lumMod val="75000"/>
                  </a:schemeClr>
                </a:solidFill>
              </a:rPr>
              <a:t>Light refreshments will be served</a:t>
            </a:r>
            <a:endParaRPr lang="en-GB" sz="2800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278495F-3AE8-29DB-795F-D9F2EF64BDE1}"/>
              </a:ext>
            </a:extLst>
          </p:cNvPr>
          <p:cNvSpPr txBox="1"/>
          <p:nvPr/>
        </p:nvSpPr>
        <p:spPr>
          <a:xfrm>
            <a:off x="1762126" y="22404"/>
            <a:ext cx="8448674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4800" b="1" i="0" u="none" strike="noStrike" dirty="0" err="1">
                <a:solidFill>
                  <a:srgbClr val="BF8F00"/>
                </a:solidFill>
                <a:effectLst/>
                <a:latin typeface="Calibri" panose="020F0502020204030204" pitchFamily="34" charset="0"/>
              </a:rPr>
              <a:t>M</a:t>
            </a:r>
            <a:r>
              <a:rPr lang="en-GB" sz="4800" b="1" i="0" u="none" strike="noStrike" dirty="0" err="1">
                <a:solidFill>
                  <a:srgbClr val="A9D08E"/>
                </a:solidFill>
                <a:effectLst/>
                <a:latin typeface="Calibri" panose="020F0502020204030204" pitchFamily="34" charset="0"/>
              </a:rPr>
              <a:t>i</a:t>
            </a:r>
            <a:r>
              <a:rPr lang="en-GB" sz="4800" b="1" i="0" u="none" strike="noStrike" dirty="0" err="1">
                <a:solidFill>
                  <a:srgbClr val="BF8F00"/>
                </a:solidFill>
                <a:effectLst/>
                <a:latin typeface="Calibri" panose="020F0502020204030204" pitchFamily="34" charset="0"/>
              </a:rPr>
              <a:t>l</a:t>
            </a:r>
            <a:r>
              <a:rPr lang="en-GB" sz="4800" b="1" i="0" u="none" strike="noStrike" dirty="0" err="1">
                <a:solidFill>
                  <a:srgbClr val="A9D08E"/>
                </a:solidFill>
                <a:effectLst/>
                <a:latin typeface="Calibri" panose="020F0502020204030204" pitchFamily="34" charset="0"/>
              </a:rPr>
              <a:t>n</a:t>
            </a:r>
            <a:r>
              <a:rPr lang="en-GB" sz="4800" b="1" i="0" u="none" strike="noStrike" dirty="0" err="1">
                <a:solidFill>
                  <a:srgbClr val="BF8F00"/>
                </a:solidFill>
                <a:effectLst/>
                <a:latin typeface="Calibri" panose="020F0502020204030204" pitchFamily="34" charset="0"/>
              </a:rPr>
              <a:t>r</a:t>
            </a:r>
            <a:r>
              <a:rPr lang="en-GB" sz="4800" b="1" i="0" u="none" strike="noStrike" dirty="0" err="1">
                <a:solidFill>
                  <a:srgbClr val="A9D08E"/>
                </a:solidFill>
                <a:effectLst/>
                <a:latin typeface="Calibri" panose="020F0502020204030204" pitchFamily="34" charset="0"/>
              </a:rPr>
              <a:t>o</a:t>
            </a:r>
            <a:r>
              <a:rPr lang="en-GB" sz="4800" b="1" i="0" u="none" strike="noStrike" dirty="0" err="1">
                <a:solidFill>
                  <a:srgbClr val="BF8F00"/>
                </a:solidFill>
                <a:effectLst/>
                <a:latin typeface="Calibri" panose="020F0502020204030204" pitchFamily="34" charset="0"/>
              </a:rPr>
              <a:t>w</a:t>
            </a:r>
            <a:r>
              <a:rPr lang="en-GB" sz="4800" b="1" i="0" u="none" strike="noStrike" dirty="0">
                <a:solidFill>
                  <a:srgbClr val="002060"/>
                </a:solidFill>
                <a:effectLst/>
                <a:latin typeface="Calibri" panose="020F0502020204030204" pitchFamily="34" charset="0"/>
              </a:rPr>
              <a:t> </a:t>
            </a:r>
            <a:r>
              <a:rPr lang="en-GB" sz="4800" b="1" i="0" u="none" strike="noStrike" dirty="0">
                <a:solidFill>
                  <a:srgbClr val="A9D08E"/>
                </a:solidFill>
                <a:effectLst/>
                <a:latin typeface="Calibri" panose="020F0502020204030204" pitchFamily="34" charset="0"/>
              </a:rPr>
              <a:t>&amp;</a:t>
            </a:r>
            <a:r>
              <a:rPr lang="en-GB" sz="4800" b="1" i="0" u="none" strike="noStrike" dirty="0">
                <a:solidFill>
                  <a:srgbClr val="002060"/>
                </a:solidFill>
                <a:effectLst/>
                <a:latin typeface="Calibri" panose="020F0502020204030204" pitchFamily="34" charset="0"/>
              </a:rPr>
              <a:t> </a:t>
            </a:r>
            <a:r>
              <a:rPr lang="en-GB" sz="4800" b="1" i="0" u="none" strike="noStrike" dirty="0" err="1">
                <a:solidFill>
                  <a:srgbClr val="BF8F00"/>
                </a:solidFill>
                <a:effectLst/>
                <a:latin typeface="Calibri" panose="020F0502020204030204" pitchFamily="34" charset="0"/>
              </a:rPr>
              <a:t>N</a:t>
            </a:r>
            <a:r>
              <a:rPr lang="en-GB" sz="4800" b="1" i="0" u="none" strike="noStrike" dirty="0" err="1">
                <a:solidFill>
                  <a:srgbClr val="A9D08E"/>
                </a:solidFill>
                <a:effectLst/>
                <a:latin typeface="Calibri" panose="020F0502020204030204" pitchFamily="34" charset="0"/>
              </a:rPr>
              <a:t>e</a:t>
            </a:r>
            <a:r>
              <a:rPr lang="en-GB" sz="4800" b="1" i="0" u="none" strike="noStrike" dirty="0" err="1">
                <a:solidFill>
                  <a:srgbClr val="BF8F00"/>
                </a:solidFill>
                <a:effectLst/>
                <a:latin typeface="Calibri" panose="020F0502020204030204" pitchFamily="34" charset="0"/>
              </a:rPr>
              <a:t>w</a:t>
            </a:r>
            <a:r>
              <a:rPr lang="en-GB" sz="4800" b="1" i="0" u="none" strike="noStrike" dirty="0" err="1">
                <a:solidFill>
                  <a:srgbClr val="A9D08E"/>
                </a:solidFill>
                <a:effectLst/>
                <a:latin typeface="Calibri" panose="020F0502020204030204" pitchFamily="34" charset="0"/>
              </a:rPr>
              <a:t>h</a:t>
            </a:r>
            <a:r>
              <a:rPr lang="en-GB" sz="4800" b="1" i="0" u="none" strike="noStrike" dirty="0" err="1">
                <a:solidFill>
                  <a:srgbClr val="BF8F00"/>
                </a:solidFill>
                <a:effectLst/>
                <a:latin typeface="Calibri" panose="020F0502020204030204" pitchFamily="34" charset="0"/>
              </a:rPr>
              <a:t>e</a:t>
            </a:r>
            <a:r>
              <a:rPr lang="en-GB" sz="4800" b="1" i="0" u="none" strike="noStrike" dirty="0" err="1">
                <a:solidFill>
                  <a:srgbClr val="A9D08E"/>
                </a:solidFill>
                <a:effectLst/>
                <a:latin typeface="Calibri" panose="020F0502020204030204" pitchFamily="34" charset="0"/>
              </a:rPr>
              <a:t>y</a:t>
            </a:r>
            <a:r>
              <a:rPr lang="en-GB" sz="4800" b="1" i="0" u="none" strike="noStrike" dirty="0">
                <a:solidFill>
                  <a:srgbClr val="002060"/>
                </a:solidFill>
                <a:effectLst/>
                <a:latin typeface="Calibri" panose="020F0502020204030204" pitchFamily="34" charset="0"/>
              </a:rPr>
              <a:t> </a:t>
            </a:r>
            <a:r>
              <a:rPr lang="en-GB" sz="4800" b="1" dirty="0">
                <a:solidFill>
                  <a:schemeClr val="accent4">
                    <a:lumMod val="75000"/>
                  </a:schemeClr>
                </a:solidFill>
                <a:latin typeface="Calibri" panose="020F0502020204030204" pitchFamily="34" charset="0"/>
              </a:rPr>
              <a:t>M</a:t>
            </a:r>
            <a:r>
              <a:rPr lang="en-GB" sz="48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Calibri" panose="020F0502020204030204" pitchFamily="34" charset="0"/>
              </a:rPr>
              <a:t>i</a:t>
            </a:r>
            <a:r>
              <a:rPr lang="en-GB" sz="4800" b="1" dirty="0">
                <a:solidFill>
                  <a:schemeClr val="accent4">
                    <a:lumMod val="75000"/>
                  </a:schemeClr>
                </a:solidFill>
                <a:latin typeface="Calibri" panose="020F0502020204030204" pitchFamily="34" charset="0"/>
              </a:rPr>
              <a:t>l</a:t>
            </a:r>
            <a:r>
              <a:rPr lang="en-GB" sz="48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Calibri" panose="020F0502020204030204" pitchFamily="34" charset="0"/>
              </a:rPr>
              <a:t>i</a:t>
            </a:r>
            <a:r>
              <a:rPr lang="en-GB" sz="4800" b="1" dirty="0">
                <a:solidFill>
                  <a:schemeClr val="accent4">
                    <a:lumMod val="75000"/>
                  </a:schemeClr>
                </a:solidFill>
                <a:latin typeface="Calibri" panose="020F0502020204030204" pitchFamily="34" charset="0"/>
              </a:rPr>
              <a:t>t</a:t>
            </a:r>
            <a:r>
              <a:rPr lang="en-GB" sz="48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Calibri" panose="020F0502020204030204" pitchFamily="34" charset="0"/>
              </a:rPr>
              <a:t>a</a:t>
            </a:r>
            <a:r>
              <a:rPr lang="en-GB" sz="4800" b="1" dirty="0">
                <a:solidFill>
                  <a:schemeClr val="accent4">
                    <a:lumMod val="75000"/>
                  </a:schemeClr>
                </a:solidFill>
                <a:latin typeface="Calibri" panose="020F0502020204030204" pitchFamily="34" charset="0"/>
              </a:rPr>
              <a:t>r</a:t>
            </a:r>
            <a:r>
              <a:rPr lang="en-GB" sz="48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Calibri" panose="020F0502020204030204" pitchFamily="34" charset="0"/>
              </a:rPr>
              <a:t>y</a:t>
            </a:r>
            <a:r>
              <a:rPr lang="en-GB" sz="4800" b="1" dirty="0">
                <a:solidFill>
                  <a:srgbClr val="002060"/>
                </a:solidFill>
                <a:latin typeface="Calibri" panose="020F0502020204030204" pitchFamily="34" charset="0"/>
              </a:rPr>
              <a:t> </a:t>
            </a:r>
            <a:r>
              <a:rPr lang="en-GB" sz="4800" b="1" i="0" u="none" strike="noStrike" dirty="0">
                <a:solidFill>
                  <a:srgbClr val="BF8F00"/>
                </a:solidFill>
                <a:effectLst/>
                <a:latin typeface="Calibri" panose="020F0502020204030204" pitchFamily="34" charset="0"/>
              </a:rPr>
              <a:t>V</a:t>
            </a:r>
            <a:r>
              <a:rPr lang="en-GB" sz="4800" b="1" i="0" u="none" strike="noStrike" dirty="0">
                <a:solidFill>
                  <a:srgbClr val="A9D08E"/>
                </a:solidFill>
                <a:effectLst/>
                <a:latin typeface="Calibri" panose="020F0502020204030204" pitchFamily="34" charset="0"/>
              </a:rPr>
              <a:t>e</a:t>
            </a:r>
            <a:r>
              <a:rPr lang="en-GB" sz="4800" b="1" i="0" u="none" strike="noStrike" dirty="0">
                <a:solidFill>
                  <a:srgbClr val="BF8F00"/>
                </a:solidFill>
                <a:effectLst/>
                <a:latin typeface="Calibri" panose="020F0502020204030204" pitchFamily="34" charset="0"/>
              </a:rPr>
              <a:t>t</a:t>
            </a:r>
            <a:r>
              <a:rPr lang="en-GB" sz="4800" b="1" i="0" u="none" strike="noStrike" dirty="0">
                <a:solidFill>
                  <a:srgbClr val="A9D08E"/>
                </a:solidFill>
                <a:effectLst/>
                <a:latin typeface="Calibri" panose="020F0502020204030204" pitchFamily="34" charset="0"/>
              </a:rPr>
              <a:t>e</a:t>
            </a:r>
            <a:r>
              <a:rPr lang="en-GB" sz="4800" b="1" i="0" u="none" strike="noStrike" dirty="0">
                <a:solidFill>
                  <a:srgbClr val="BF8F00"/>
                </a:solidFill>
                <a:effectLst/>
                <a:latin typeface="Calibri" panose="020F0502020204030204" pitchFamily="34" charset="0"/>
              </a:rPr>
              <a:t>r</a:t>
            </a:r>
            <a:r>
              <a:rPr lang="en-GB" sz="4800" b="1" i="0" u="none" strike="noStrike" dirty="0">
                <a:solidFill>
                  <a:srgbClr val="A9D08E"/>
                </a:solidFill>
                <a:effectLst/>
                <a:latin typeface="Calibri" panose="020F0502020204030204" pitchFamily="34" charset="0"/>
              </a:rPr>
              <a:t>a</a:t>
            </a:r>
            <a:r>
              <a:rPr lang="en-GB" sz="4800" b="1" i="0" u="none" strike="noStrike" dirty="0">
                <a:solidFill>
                  <a:srgbClr val="BF8F00"/>
                </a:solidFill>
                <a:effectLst/>
                <a:latin typeface="Calibri" panose="020F0502020204030204" pitchFamily="34" charset="0"/>
              </a:rPr>
              <a:t>n</a:t>
            </a:r>
            <a:r>
              <a:rPr lang="en-GB" sz="4800" b="1" i="0" u="none" strike="noStrike" dirty="0">
                <a:solidFill>
                  <a:srgbClr val="A9D08E"/>
                </a:solidFill>
                <a:effectLst/>
                <a:latin typeface="Calibri" panose="020F0502020204030204" pitchFamily="34" charset="0"/>
              </a:rPr>
              <a:t>s Group</a:t>
            </a:r>
            <a:endParaRPr lang="en-GB" sz="2400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9AAEFCCE-336F-540D-971D-AA451F2B33D3}"/>
              </a:ext>
            </a:extLst>
          </p:cNvPr>
          <p:cNvSpPr txBox="1"/>
          <p:nvPr/>
        </p:nvSpPr>
        <p:spPr>
          <a:xfrm>
            <a:off x="4721349" y="4089977"/>
            <a:ext cx="2246987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2800" b="1" dirty="0">
                <a:solidFill>
                  <a:schemeClr val="accent6">
                    <a:lumMod val="75000"/>
                  </a:schemeClr>
                </a:solidFill>
              </a:rPr>
              <a:t>Supported by</a:t>
            </a:r>
            <a:endParaRPr lang="en-GB" sz="2800" dirty="0">
              <a:solidFill>
                <a:schemeClr val="accent6">
                  <a:lumMod val="75000"/>
                </a:schemeClr>
              </a:solidFill>
            </a:endParaRPr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7F086049-D4B6-FC03-D2BB-CCDDFA5A63F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21348" y="4566702"/>
            <a:ext cx="2246987" cy="719036"/>
          </a:xfrm>
          <a:prstGeom prst="rect">
            <a:avLst/>
          </a:prstGeom>
        </p:spPr>
      </p:pic>
      <p:sp>
        <p:nvSpPr>
          <p:cNvPr id="16" name="Title 1">
            <a:extLst>
              <a:ext uri="{FF2B5EF4-FFF2-40B4-BE49-F238E27FC236}">
                <a16:creationId xmlns:a16="http://schemas.microsoft.com/office/drawing/2014/main" id="{AB5DD32D-1FF8-98ED-1C1D-66D43DFB5F9E}"/>
              </a:ext>
            </a:extLst>
          </p:cNvPr>
          <p:cNvSpPr txBox="1">
            <a:spLocks/>
          </p:cNvSpPr>
          <p:nvPr/>
        </p:nvSpPr>
        <p:spPr>
          <a:xfrm>
            <a:off x="699807" y="2613546"/>
            <a:ext cx="11323540" cy="52322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br>
              <a:rPr lang="en-GB" sz="2000" b="1" dirty="0">
                <a:solidFill>
                  <a:schemeClr val="accent6">
                    <a:lumMod val="75000"/>
                  </a:schemeClr>
                </a:solidFill>
              </a:rPr>
            </a:br>
            <a:br>
              <a:rPr lang="en-GB" sz="2000" b="1" dirty="0">
                <a:solidFill>
                  <a:schemeClr val="accent6">
                    <a:lumMod val="75000"/>
                  </a:schemeClr>
                </a:solidFill>
              </a:rPr>
            </a:br>
            <a:r>
              <a:rPr lang="en-GB" sz="2000" b="1" dirty="0">
                <a:solidFill>
                  <a:schemeClr val="accent6">
                    <a:lumMod val="75000"/>
                  </a:schemeClr>
                </a:solidFill>
              </a:rPr>
              <a:t>We welcome Veterans from any surgery, please feel free to just come along to any or all of the below dates:</a:t>
            </a:r>
          </a:p>
        </p:txBody>
      </p:sp>
      <p:pic>
        <p:nvPicPr>
          <p:cNvPr id="1026" name="Picture 2" descr="Our History - Oakleaf">
            <a:extLst>
              <a:ext uri="{FF2B5EF4-FFF2-40B4-BE49-F238E27FC236}">
                <a16:creationId xmlns:a16="http://schemas.microsoft.com/office/drawing/2014/main" id="{6E3262F5-6109-E7EB-B6EB-265F6D0D141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63712" y="5552595"/>
            <a:ext cx="2095500" cy="1333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2" descr="A blue and black owl&#10;&#10;Description automatically generated with medium confidence">
            <a:extLst>
              <a:ext uri="{FF2B5EF4-FFF2-40B4-BE49-F238E27FC236}">
                <a16:creationId xmlns:a16="http://schemas.microsoft.com/office/drawing/2014/main" id="{ABC4B9C1-795C-29AA-74C2-F2B9836E85F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76122" y="1780791"/>
            <a:ext cx="431425" cy="559850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63068D6F-2C90-1B9F-4F9C-2942D01AC86E}"/>
              </a:ext>
            </a:extLst>
          </p:cNvPr>
          <p:cNvSpPr/>
          <p:nvPr/>
        </p:nvSpPr>
        <p:spPr>
          <a:xfrm>
            <a:off x="347133" y="3429000"/>
            <a:ext cx="1896534" cy="523220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b="1" dirty="0"/>
              <a:t>2025 Dates</a:t>
            </a:r>
          </a:p>
        </p:txBody>
      </p:sp>
    </p:spTree>
    <p:extLst>
      <p:ext uri="{BB962C8B-B14F-4D97-AF65-F5344CB8AC3E}">
        <p14:creationId xmlns:p14="http://schemas.microsoft.com/office/powerpoint/2010/main" val="447136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88</TotalTime>
  <Words>105</Words>
  <Application>Microsoft Office PowerPoint</Application>
  <PresentationFormat>Widescreen</PresentationFormat>
  <Paragraphs>20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Algerian</vt:lpstr>
      <vt:lpstr>Arial</vt:lpstr>
      <vt:lpstr>Calibri</vt:lpstr>
      <vt:lpstr>Calibri Light</vt:lpstr>
      <vt:lpstr>Office Theme</vt:lpstr>
      <vt:lpstr> meet once a month at  Stonefield Surgery Milnrow &amp; Newhey Medical Centre, Newhey Road, Rochdale OL16 4JF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Veterans meet once a month here at  Stonefield Surgery If you are a Veteran, please feel free to come along</dc:title>
  <dc:creator>GHILENE, June (STONEFIELD STREET SURGERY)</dc:creator>
  <cp:lastModifiedBy>GHILENE, June (STONEFIELD STREET SURGERY)</cp:lastModifiedBy>
  <cp:revision>10</cp:revision>
  <cp:lastPrinted>2024-09-10T14:36:45Z</cp:lastPrinted>
  <dcterms:created xsi:type="dcterms:W3CDTF">2023-11-20T12:04:29Z</dcterms:created>
  <dcterms:modified xsi:type="dcterms:W3CDTF">2024-11-06T14:47:59Z</dcterms:modified>
</cp:coreProperties>
</file>